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21"/>
  </p:notesMasterIdLst>
  <p:sldIdLst>
    <p:sldId id="256" r:id="rId6"/>
    <p:sldId id="600" r:id="rId7"/>
    <p:sldId id="601" r:id="rId8"/>
    <p:sldId id="267" r:id="rId9"/>
    <p:sldId id="268" r:id="rId10"/>
    <p:sldId id="604" r:id="rId11"/>
    <p:sldId id="324" r:id="rId12"/>
    <p:sldId id="358" r:id="rId13"/>
    <p:sldId id="352" r:id="rId14"/>
    <p:sldId id="585" r:id="rId15"/>
    <p:sldId id="556" r:id="rId16"/>
    <p:sldId id="592" r:id="rId17"/>
    <p:sldId id="603" r:id="rId18"/>
    <p:sldId id="602" r:id="rId19"/>
    <p:sldId id="282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 Brandt" initials="TB" lastIdx="1" clrIdx="0">
    <p:extLst>
      <p:ext uri="{19B8F6BF-5375-455C-9EA6-DF929625EA0E}">
        <p15:presenceInfo xmlns:p15="http://schemas.microsoft.com/office/powerpoint/2012/main" userId="S-1-5-21-494821460-1286829315-1506362396-5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14BFC3-200B-44F3-8EDD-C5307075A644}" v="5" dt="2020-05-05T13:57:17.538"/>
    <p1510:client id="{46FD07AE-5346-4561-B775-F38AE8D68CAE}" v="6" dt="2020-05-05T07:10:07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48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3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E9889-FE99-44B0-886D-89BF1CB8A015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61842-0201-4F89-85B7-BCDB7F1DBB2F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005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7ED5F-A6FD-4E36-A5E7-49FAB430E743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895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31 kommuner er ferdig</a:t>
            </a:r>
          </a:p>
          <a:p>
            <a:r>
              <a:rPr lang="nb-NO" dirty="0"/>
              <a:t>13 er i gang</a:t>
            </a:r>
          </a:p>
          <a:p>
            <a:r>
              <a:rPr lang="nb-NO" dirty="0"/>
              <a:t>3 kommuner har ikke kommet i gang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4C4CD-3B1C-47B6-A9D3-73FFDE9AFBD3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85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Spørsmål? Takk for meg!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2CF65-784E-4169-854B-9EF61D6421C8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5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396050"/>
            <a:ext cx="2179324" cy="67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39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649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fb.com/trondelagfylke</a:t>
            </a:r>
          </a:p>
        </p:txBody>
      </p:sp>
    </p:spTree>
    <p:extLst>
      <p:ext uri="{BB962C8B-B14F-4D97-AF65-F5344CB8AC3E}">
        <p14:creationId xmlns:p14="http://schemas.microsoft.com/office/powerpoint/2010/main" val="360613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innholdsside -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D855E9-DDFE-4FE1-8910-F1D9863AB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526" y="2897544"/>
            <a:ext cx="4413565" cy="308415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53E9E8FB-2D21-4974-8317-85124EBC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AD790DC-5F52-49B5-8790-957252D8531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19538" y="2897544"/>
            <a:ext cx="4413565" cy="308415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>
              <a:solidFill>
                <a:srgbClr val="FFFFFF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254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019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16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1854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0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93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42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0465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8758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dirty="0"/>
              <a:t>trondelagfylke.no | fb.com/trondelagfylke</a:t>
            </a:r>
          </a:p>
        </p:txBody>
      </p:sp>
    </p:spTree>
    <p:extLst>
      <p:ext uri="{BB962C8B-B14F-4D97-AF65-F5344CB8AC3E}">
        <p14:creationId xmlns:p14="http://schemas.microsoft.com/office/powerpoint/2010/main" val="941075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6EC57-D791-2846-A976-8BF38C2892A3}" type="datetimeFigureOut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05F8-22E9-5A4F-8AF3-50BF639E0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6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1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13.05.2020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396050"/>
            <a:ext cx="2179324" cy="67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13.05.2020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logo_gul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6" r:id="rId9"/>
    <p:sldLayoutId id="2147483666" r:id="rId10"/>
    <p:sldLayoutId id="2147483667" r:id="rId11"/>
    <p:sldLayoutId id="2147483677" r:id="rId12"/>
    <p:sldLayoutId id="2147483692" r:id="rId13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13.05.2020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logo_gul" hidden="1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obr@trondelagfylke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oddbr@trondelagfylke.n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naturbase.no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ondelagfylke.no/ferdselsareprosjektet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ndelagfylke.no/ferdselsareprosjektet" TargetMode="External"/><Relationship Id="rId2" Type="http://schemas.openxmlformats.org/officeDocument/2006/relationships/hyperlink" Target="https://www.miljodirektoratet.no/globalassets/publikasjoner/m1292/m1292.pdf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mittnumedal.no/folkehelse/aktiviteter-og-resultater/friluftslivets-ferdselsarer-pilotprosjekt-2018-flesberg" TargetMode="External"/><Relationship Id="rId4" Type="http://schemas.openxmlformats.org/officeDocument/2006/relationships/hyperlink" Target="https://www.oppdal.kommune.no/aktuelt/vedtatt-sti--og-loypepla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ndelagfylke.no/contentassets/f267b3c304ea4c3d8881f7b489a5efa4/trondelagsplanen_2019-2030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ndelagfylke.no/vare-tjenester/kultur/planer-og-strategier/balansekunst---kulturstrategi-2019-2022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tel 7">
            <a:extLst>
              <a:ext uri="{FF2B5EF4-FFF2-40B4-BE49-F238E27FC236}">
                <a16:creationId xmlns:a16="http://schemas.microsoft.com/office/drawing/2014/main" id="{54F8C928-923F-496A-A485-63D58120A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933" y="3677888"/>
            <a:ext cx="10363200" cy="984885"/>
          </a:xfrm>
        </p:spPr>
        <p:txBody>
          <a:bodyPr/>
          <a:lstStyle/>
          <a:p>
            <a:r>
              <a:rPr lang="nb-NO" b="1" dirty="0"/>
              <a:t>Oppstartsmøte 1.gruppe </a:t>
            </a:r>
          </a:p>
          <a:p>
            <a:r>
              <a:rPr lang="nb-NO" b="1" dirty="0"/>
              <a:t>Nettmøte 6.mai 2020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3B2A084-47CD-4D21-AE80-7B18FE24560B}"/>
              </a:ext>
            </a:extLst>
          </p:cNvPr>
          <p:cNvSpPr txBox="1"/>
          <p:nvPr/>
        </p:nvSpPr>
        <p:spPr>
          <a:xfrm>
            <a:off x="3115099" y="5681001"/>
            <a:ext cx="62728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400" b="1" dirty="0">
                <a:solidFill>
                  <a:schemeClr val="bg1"/>
                </a:solidFill>
              </a:rPr>
              <a:t>Thor Brandt </a:t>
            </a:r>
            <a:r>
              <a:rPr lang="nb-NO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thobr@trondelagfylke.no</a:t>
            </a:r>
            <a:r>
              <a:rPr lang="nb-NO" sz="1400" b="1" dirty="0">
                <a:solidFill>
                  <a:schemeClr val="bg1"/>
                </a:solidFill>
              </a:rPr>
              <a:t>  tlf. 99 54 24 52</a:t>
            </a:r>
          </a:p>
          <a:p>
            <a:pPr>
              <a:spcAft>
                <a:spcPts val="600"/>
              </a:spcAft>
            </a:pPr>
            <a:r>
              <a:rPr lang="nb-NO" sz="1400" b="1" dirty="0">
                <a:solidFill>
                  <a:schemeClr val="bg1"/>
                </a:solidFill>
              </a:rPr>
              <a:t>Oddveig Bredesen </a:t>
            </a:r>
            <a:r>
              <a:rPr lang="nb-NO" sz="1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oddbr@trondelagfylke.no</a:t>
            </a:r>
            <a:r>
              <a:rPr lang="nb-NO" sz="1400" b="1" dirty="0">
                <a:solidFill>
                  <a:schemeClr val="bg1"/>
                </a:solidFill>
              </a:rPr>
              <a:t> tlf. 41 54 22 49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58864254-F27A-49A1-8B8F-40EE37920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17050"/>
            <a:ext cx="10363200" cy="1121846"/>
          </a:xfrm>
        </p:spPr>
        <p:txBody>
          <a:bodyPr/>
          <a:lstStyle/>
          <a:p>
            <a:r>
              <a:rPr lang="nb-NO" dirty="0"/>
              <a:t>Plan for friluftslivets ferdselsårer</a:t>
            </a:r>
          </a:p>
        </p:txBody>
      </p:sp>
    </p:spTree>
    <p:extLst>
      <p:ext uri="{BB962C8B-B14F-4D97-AF65-F5344CB8AC3E}">
        <p14:creationId xmlns:p14="http://schemas.microsoft.com/office/powerpoint/2010/main" val="292623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0104EBD4-4C66-4CB9-9C33-3C13BF12A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240" y="1809344"/>
            <a:ext cx="5023760" cy="504865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75A6923-2000-4539-AFAD-B83F63078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7089" y="4696840"/>
            <a:ext cx="1329813" cy="877110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Kunnskapsgrunnlaget må på plass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idx="13"/>
          </p:nvPr>
        </p:nvSpPr>
        <p:spPr>
          <a:xfrm>
            <a:off x="753693" y="1998224"/>
            <a:ext cx="7008075" cy="3953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 dirty="0"/>
              <a:t>Kartlegging og verdsetting av friluftslivsområder</a:t>
            </a:r>
            <a:r>
              <a:rPr lang="nb-NO" sz="2000" dirty="0"/>
              <a:t> er viktig kunnskapsgrunnlag for arealplanlegging. </a:t>
            </a:r>
          </a:p>
          <a:p>
            <a:pPr marL="0" indent="0">
              <a:buNone/>
            </a:pPr>
            <a:r>
              <a:rPr lang="nb-NO" sz="2000" dirty="0"/>
              <a:t>Det er et krav at dette arbeidet er fullført før FFÅ.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Temakartet skal gi et grunnlag for helhetlig tenkning når areal blir satt under press. </a:t>
            </a:r>
          </a:p>
          <a:p>
            <a:r>
              <a:rPr lang="nb-NO" sz="2000" dirty="0"/>
              <a:t>26 kommuner er ferdig</a:t>
            </a:r>
          </a:p>
          <a:p>
            <a:r>
              <a:rPr lang="nb-NO" sz="2000" dirty="0"/>
              <a:t>12 er i gang </a:t>
            </a:r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r>
              <a:rPr lang="nb-NO" sz="2000" dirty="0"/>
              <a:t>Resultatet ligger på </a:t>
            </a:r>
            <a:r>
              <a:rPr lang="nb-NO" sz="2000" dirty="0">
                <a:hlinkClick r:id="rId5"/>
              </a:rPr>
              <a:t>www.naturbase.no</a:t>
            </a: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52137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2" y="2206530"/>
            <a:ext cx="5174822" cy="2901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06530"/>
            <a:ext cx="5174822" cy="2895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685960" y="326129"/>
            <a:ext cx="9601200" cy="1107996"/>
          </a:xfrm>
        </p:spPr>
        <p:txBody>
          <a:bodyPr>
            <a:normAutofit/>
          </a:bodyPr>
          <a:lstStyle/>
          <a:p>
            <a:r>
              <a:rPr lang="nb-NO" sz="3200" dirty="0"/>
              <a:t>Ta i bruk kartlegging og verdsetting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F96E715-263E-4177-A090-5FD37F82F213}"/>
              </a:ext>
            </a:extLst>
          </p:cNvPr>
          <p:cNvSpPr txBox="1"/>
          <p:nvPr/>
        </p:nvSpPr>
        <p:spPr>
          <a:xfrm>
            <a:off x="536312" y="5287617"/>
            <a:ext cx="51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Temakartet fra kartlegging og verdsettings-prosjektet må brukes aktivt i det videre arbeidet, bl.a. i sti- og løypeplanleggingen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EA367EF-9E52-4845-B5EF-73065445F57E}"/>
              </a:ext>
            </a:extLst>
          </p:cNvPr>
          <p:cNvSpPr txBox="1"/>
          <p:nvPr/>
        </p:nvSpPr>
        <p:spPr>
          <a:xfrm>
            <a:off x="6006147" y="5297621"/>
            <a:ext cx="51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Her viser gule streker planlagte stier som kobler svært viktige friluftslivsområder sammen, og gir større variasjon i dagens turruter (rødt). Eksempelet er fra Bodø. </a:t>
            </a:r>
          </a:p>
        </p:txBody>
      </p:sp>
    </p:spTree>
    <p:extLst>
      <p:ext uri="{BB962C8B-B14F-4D97-AF65-F5344CB8AC3E}">
        <p14:creationId xmlns:p14="http://schemas.microsoft.com/office/powerpoint/2010/main" val="617605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658AD7-C7C4-4B92-8E2F-3915E4C4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Friluftslivets ferdselsårer i Trøndelag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181355-C676-4FA0-8D82-DB58EA88A1A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3300" y="1948927"/>
            <a:ext cx="10947957" cy="47240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/>
              <a:t>Det er igangsatt et flerårig prosjekt med formål å fremme planlegging, opparbeiding, skilting og merking av sammenhengende nettverk av turstier i kommunene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i="1" dirty="0"/>
              <a:t>(Jfr. Handlingsplan for friluftsliv 2018, Klima- og Miljødepartementet)</a:t>
            </a:r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r>
              <a:rPr lang="nb-NO" b="1" dirty="0"/>
              <a:t>Mål </a:t>
            </a:r>
            <a:endParaRPr lang="nb-NO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I Trøndelag har kommunene god oversikt over friluftslivets ferdselsårer, -for å sikre og utvikle en viktig infrastruktur for folks helse, trivsel, livskvalitet og bolyst.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b="1" dirty="0"/>
              <a:t>Prosjektmål: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Trøndelag fylkeskommune bistår kommunene i arbeidet med friluftslivets ferdselsårer, og gir økonomisk bistand, råd og veiledning gjennom samlinger og nettverksmøter.</a:t>
            </a:r>
          </a:p>
          <a:p>
            <a:pPr marL="0" indent="0">
              <a:lnSpc>
                <a:spcPct val="120000"/>
              </a:lnSpc>
              <a:buNone/>
            </a:pPr>
            <a:endParaRPr lang="nb-NO" b="1" dirty="0"/>
          </a:p>
          <a:p>
            <a:pPr marL="0" indent="0">
              <a:lnSpc>
                <a:spcPct val="120000"/>
              </a:lnSpc>
              <a:buNone/>
            </a:pPr>
            <a:r>
              <a:rPr lang="nb-NO" b="1" dirty="0"/>
              <a:t>Se </a:t>
            </a:r>
            <a:r>
              <a:rPr lang="nb-NO" b="1" dirty="0">
                <a:hlinkClick r:id="rId2"/>
              </a:rPr>
              <a:t>www.trondelagfylke.no/ferdselsareprosjektet</a:t>
            </a:r>
            <a:endParaRPr lang="nb-NO" b="1" dirty="0"/>
          </a:p>
          <a:p>
            <a:pPr marL="0" indent="0">
              <a:lnSpc>
                <a:spcPct val="120000"/>
              </a:lnSpc>
              <a:buNone/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93298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9BA399-CE02-427C-93C9-7DEE4EC3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trenger dere hjelp 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660EFC7-EC6B-4901-844E-0AB39D8F896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1995440"/>
            <a:ext cx="11067519" cy="395310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Skal vi opprette et «prosjektrom»? </a:t>
            </a:r>
            <a:r>
              <a:rPr lang="nb-NO" sz="1100" dirty="0"/>
              <a:t>(Vi samler alle presentasjoner på vår hjemmeside) </a:t>
            </a:r>
            <a:endParaRPr lang="nb-NO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Nytt nettmøte om innmelding av stier i juni?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Samling til høsten (fysisk eller via nettet)?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Ønsker dere besøk av oss underveis?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dirty="0"/>
              <a:t>Andre ting?</a:t>
            </a:r>
          </a:p>
        </p:txBody>
      </p:sp>
    </p:spTree>
    <p:extLst>
      <p:ext uri="{BB962C8B-B14F-4D97-AF65-F5344CB8AC3E}">
        <p14:creationId xmlns:p14="http://schemas.microsoft.com/office/powerpoint/2010/main" val="426215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1C35C5-9E3C-4923-B9E5-F2BCC3ED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lenker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36F7B8-0F15-4C19-988D-649AD558D89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2" y="2115183"/>
            <a:ext cx="10839594" cy="39531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>
                <a:hlinkClick r:id="rId2"/>
              </a:rPr>
              <a:t>Nasjonal veileder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>
                <a:hlinkClick r:id="rId3"/>
              </a:rPr>
              <a:t>Informasjon om prosjektet i Trøndelag fylkeskommune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>
                <a:hlinkClick r:id="rId4"/>
              </a:rPr>
              <a:t>Sti- og løypeplan Oppdal kommune</a:t>
            </a:r>
            <a:endParaRPr lang="nb-NO" dirty="0"/>
          </a:p>
          <a:p>
            <a:pPr>
              <a:lnSpc>
                <a:spcPct val="150000"/>
              </a:lnSpc>
            </a:pPr>
            <a:r>
              <a:rPr lang="nb-NO" dirty="0">
                <a:hlinkClick r:id="rId5"/>
              </a:rPr>
              <a:t>Plan for friluftslivets ferdselsårer i Flesberg kommune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45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51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678788-75DB-41C5-8A3A-D99FBDE6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 i dag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FD0C08-B7C5-4607-B458-6348D8098C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1821266"/>
            <a:ext cx="10872250" cy="4710605"/>
          </a:xfrm>
        </p:spPr>
        <p:txBody>
          <a:bodyPr>
            <a:normAutofit/>
          </a:bodyPr>
          <a:lstStyle/>
          <a:p>
            <a:pPr marL="0" indent="0" defTabSz="990600">
              <a:buNone/>
            </a:pPr>
            <a:r>
              <a:rPr lang="nb-NO" sz="1600" dirty="0"/>
              <a:t>Kl 10.00 	Velkommen v/Thor Brandt, Trøndelag fylkeskommune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dirty="0"/>
              <a:t>Kl 10.15  Nasjonal satsing på friluftslivets ferdselsårer</a:t>
            </a:r>
          </a:p>
          <a:p>
            <a:pPr marL="972000" lvl="3" indent="0" defTabSz="990600">
              <a:buNone/>
            </a:pPr>
            <a:r>
              <a:rPr lang="nb-NO" sz="1600" dirty="0"/>
              <a:t>v/nasjonal prosjektleder, Snorre Stener, Miljødirektoratet 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dirty="0"/>
              <a:t>Kl 11.00 	Hvordan levere ruter/stier til den nasjonale basen, hva skjer med dataene videre? </a:t>
            </a:r>
          </a:p>
          <a:p>
            <a:pPr marL="0" indent="0" defTabSz="990600">
              <a:buNone/>
            </a:pPr>
            <a:r>
              <a:rPr lang="nb-NO" sz="1600" dirty="0"/>
              <a:t>	v/Berit Nordtug, Kartverket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b="1" dirty="0"/>
              <a:t>Kl 11.30 Lunsj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dirty="0"/>
              <a:t>Kl 12.00 	Kort intro om bruk av QGIS v/Marit Birkeland, Miljødirektoratet 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dirty="0"/>
              <a:t>Kl 12.20 	Erfaringer fra arbeidet med utarbeidelse av plan for friluftslivets ferdselsårer i Oppdal kommune 	v/Sjur Vammervold, Oppdal kommune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dirty="0"/>
              <a:t>Kl 12.50 	Pause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dirty="0"/>
              <a:t>Kl 13.00 	Videre arbeid i kommunene –  hva blir neste steg, og hva ønsker dere hjelp til?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dirty="0"/>
              <a:t>Kl 13.50 	Oppsummering v/Oddveig Bredesen, Trøndelag fylkeskommune</a:t>
            </a:r>
          </a:p>
          <a:p>
            <a:pPr marL="0" indent="0" defTabSz="990600">
              <a:spcBef>
                <a:spcPts val="600"/>
              </a:spcBef>
              <a:buNone/>
            </a:pPr>
            <a:r>
              <a:rPr lang="nb-NO" sz="1600" dirty="0"/>
              <a:t>Kl 14.00 	Slutt for dagen</a:t>
            </a:r>
          </a:p>
          <a:p>
            <a:pPr marL="0" indent="0" defTabSz="99060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68A72ED-3C5E-4A69-8A63-C06EFCC858AD}"/>
              </a:ext>
            </a:extLst>
          </p:cNvPr>
          <p:cNvSpPr txBox="1"/>
          <p:nvPr/>
        </p:nvSpPr>
        <p:spPr>
          <a:xfrm>
            <a:off x="5714548" y="326129"/>
            <a:ext cx="513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NB! Vi vil gjøre opptak av møtet, håper det er ok. Dine kollegaer kan da se de ulike innleggene når det passer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70950FE-4A9E-4BFD-B2E8-414C15E7B133}"/>
              </a:ext>
            </a:extLst>
          </p:cNvPr>
          <p:cNvSpPr txBox="1"/>
          <p:nvPr/>
        </p:nvSpPr>
        <p:spPr>
          <a:xfrm rot="16200000">
            <a:off x="-4660" y="2513085"/>
            <a:ext cx="73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Thor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420482E-F080-4BDB-8851-AFCB44BCF8A3}"/>
              </a:ext>
            </a:extLst>
          </p:cNvPr>
          <p:cNvSpPr txBox="1"/>
          <p:nvPr/>
        </p:nvSpPr>
        <p:spPr>
          <a:xfrm rot="16200000">
            <a:off x="-231465" y="4220795"/>
            <a:ext cx="122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Oddveig</a:t>
            </a:r>
          </a:p>
        </p:txBody>
      </p:sp>
    </p:spTree>
    <p:extLst>
      <p:ext uri="{BB962C8B-B14F-4D97-AF65-F5344CB8AC3E}">
        <p14:creationId xmlns:p14="http://schemas.microsoft.com/office/powerpoint/2010/main" val="401544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51C2CFB-7B79-462D-9FDB-515BCC7AD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Deltakere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5860677-D27E-45FE-B18A-CABCCA656A1C}"/>
              </a:ext>
            </a:extLst>
          </p:cNvPr>
          <p:cNvSpPr txBox="1"/>
          <p:nvPr/>
        </p:nvSpPr>
        <p:spPr>
          <a:xfrm>
            <a:off x="753692" y="5284971"/>
            <a:ext cx="6498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I tillegg deltar:</a:t>
            </a: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FNF Trøndelag: Marius Nilssen </a:t>
            </a:r>
          </a:p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Trondheimsregionens friluftsråd: Knut Erling </a:t>
            </a:r>
            <a:r>
              <a:rPr lang="nb-NO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Flataker</a:t>
            </a:r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F8D5A45-11C0-4CDB-871F-2F8235DE3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25091"/>
              </p:ext>
            </p:extLst>
          </p:nvPr>
        </p:nvGraphicFramePr>
        <p:xfrm>
          <a:off x="753692" y="1929604"/>
          <a:ext cx="6343793" cy="3175799"/>
        </p:xfrm>
        <a:graphic>
          <a:graphicData uri="http://schemas.openxmlformats.org/drawingml/2006/table">
            <a:tbl>
              <a:tblPr firstRow="1" firstCol="1" bandRow="1"/>
              <a:tblGrid>
                <a:gridCol w="1229095">
                  <a:extLst>
                    <a:ext uri="{9D8B030D-6E8A-4147-A177-3AD203B41FA5}">
                      <a16:colId xmlns:a16="http://schemas.microsoft.com/office/drawing/2014/main" val="1499924668"/>
                    </a:ext>
                  </a:extLst>
                </a:gridCol>
                <a:gridCol w="5114698">
                  <a:extLst>
                    <a:ext uri="{9D8B030D-6E8A-4147-A177-3AD203B41FA5}">
                      <a16:colId xmlns:a16="http://schemas.microsoft.com/office/drawing/2014/main" val="1073422114"/>
                    </a:ext>
                  </a:extLst>
                </a:gridCol>
              </a:tblGrid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Kommune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Deltakere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47979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Lierne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Inger Karine Aagård og Andreas Leistad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531842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Melhus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Roar Dørum og Signe Lise Skjerdal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739212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Nærøysund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Ragnhild Melgård og Anne-Lene Gregersen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873863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Holtålen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Steinar Elven og Olve Morken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430018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Grong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Lars Arnesen, Elisabeth Bjørhusdal og Brit-Agnes Buvarp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812430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Selbu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Erik </a:t>
                      </a:r>
                      <a:r>
                        <a:rPr lang="nb-NO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Marstad</a:t>
                      </a: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Erik Brenna og Johanna Lien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299934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Oppdal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Sjur Vammervold og Kari Anne Kaxrud Wilberg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455673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Verdal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Frode Strand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889718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Ørland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Daniel Johansen og Anna Lyngstad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884241"/>
                  </a:ext>
                </a:extLst>
              </a:tr>
              <a:tr h="288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Rennebu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Evy-Ann Ulfsnes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761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5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E877C1-E5CC-4284-9D64-32ECB469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Spørring til kommunene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453DE9-5B5F-477F-A1A3-A49C629CAC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6873" y="1932303"/>
            <a:ext cx="6538583" cy="395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/>
              <a:t>Vi sendte en </a:t>
            </a:r>
            <a:r>
              <a:rPr lang="nb-NO" sz="1600" i="1" dirty="0"/>
              <a:t>questback</a:t>
            </a:r>
            <a:r>
              <a:rPr lang="nb-NO" sz="1600" dirty="0"/>
              <a:t> til alle 48 kommunene i februar 2019.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Her ble kommunene bedt om en foreløpig tilbakemelding vedrørende deltakelse i prosjektet. I alt 19 kommuner svarte på spørsmålene, 17 sa ja til å delta, mens to var usikre.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I kostnadsoppsettet har vi beregnet 100% deltakelse i løpet av fem-års perioden. 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Etter kommunesammenslåing i 2020 er antall kommuner redusert fra 48 til 38 i Trøndelag.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1A44F6A-D942-479E-876B-B2718646C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5694">
            <a:off x="7534241" y="1181519"/>
            <a:ext cx="4392139" cy="23302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78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3C2C88-FD9A-48CD-B1FE-7AF0B92D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F2D036-DCF4-43D1-BCDF-FE8C912C4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2" y="1974468"/>
            <a:ext cx="10453161" cy="33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12B4C003-975C-4F89-A7C6-56D74C211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1647538"/>
            <a:ext cx="11144393" cy="488433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nb-NO" sz="2400" dirty="0"/>
              <a:t>Tilskudd fra staten fordeles til kommunene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Fylkeskommunen bidrar i spleiselaget, og med stor egeninnsats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Det kan søkes støtte til to oppgaver: </a:t>
            </a:r>
          </a:p>
          <a:p>
            <a:pPr marL="781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2000" dirty="0"/>
              <a:t>Registrering av data inn i nasjonal database for tur- og </a:t>
            </a:r>
            <a:r>
              <a:rPr lang="nb-NO" sz="2000" dirty="0" err="1"/>
              <a:t>friluftsruter</a:t>
            </a:r>
            <a:r>
              <a:rPr lang="nb-NO" sz="2000" dirty="0"/>
              <a:t> - 25.000 kr </a:t>
            </a:r>
          </a:p>
          <a:p>
            <a:pPr marL="781200" lvl="1" indent="-457200">
              <a:lnSpc>
                <a:spcPct val="150000"/>
              </a:lnSpc>
              <a:buFont typeface="+mj-lt"/>
              <a:buAutoNum type="arabicPeriod"/>
            </a:pPr>
            <a:r>
              <a:rPr lang="nb-NO" sz="2000" dirty="0"/>
              <a:t>Utarbeidelse av plan for friluftslivets ferdselsårer - 50.000 kr </a:t>
            </a:r>
          </a:p>
          <a:p>
            <a:pPr marL="0" indent="0">
              <a:lnSpc>
                <a:spcPct val="150000"/>
              </a:lnSpc>
              <a:buNone/>
            </a:pPr>
            <a:endParaRPr lang="nb-NO" sz="2400" dirty="0"/>
          </a:p>
          <a:p>
            <a:pPr>
              <a:lnSpc>
                <a:spcPct val="150000"/>
              </a:lnSpc>
            </a:pPr>
            <a:r>
              <a:rPr lang="nb-NO" sz="2400" dirty="0"/>
              <a:t>Utbetaling vil skje i to trinn</a:t>
            </a:r>
          </a:p>
          <a:p>
            <a:pPr lvl="1">
              <a:lnSpc>
                <a:spcPct val="150000"/>
              </a:lnSpc>
            </a:pPr>
            <a:r>
              <a:rPr lang="nb-NO" sz="2000" dirty="0"/>
              <a:t>Registrering av data inn i nasjonal database - utbetaling ved oppstart av arbeidet </a:t>
            </a:r>
          </a:p>
          <a:p>
            <a:pPr lvl="1">
              <a:lnSpc>
                <a:spcPct val="150000"/>
              </a:lnSpc>
            </a:pPr>
            <a:r>
              <a:rPr lang="nb-NO" sz="2000" dirty="0"/>
              <a:t>Utarbeidelse av plan for friluftslivets ferdselsårer – utbetaling etterskuddsvis </a:t>
            </a:r>
          </a:p>
          <a:p>
            <a:pPr marL="0" indent="0">
              <a:lnSpc>
                <a:spcPct val="150000"/>
              </a:lnSpc>
              <a:buNone/>
            </a:pPr>
            <a:endParaRPr lang="nb-NO" sz="2400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2100" b="1" i="1" dirty="0"/>
              <a:t>Ved en feil har alle fått utbetalt 25.000 to ganger (ikke Ørland og Rennebu)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100" b="1" i="1" dirty="0"/>
              <a:t>Hvis det er greit for dere kan dere beholde dette, og så vil 25.000 bli utbetalt til slutt. (Oppdal må betale tilbake, -skal kun ha 25’. Lierne har betalt tilbake )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7F8EBDA-A68F-44D1-8AE5-88205BA2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Tilskudd til arbeidet</a:t>
            </a:r>
          </a:p>
        </p:txBody>
      </p:sp>
    </p:spTree>
    <p:extLst>
      <p:ext uri="{BB962C8B-B14F-4D97-AF65-F5344CB8AC3E}">
        <p14:creationId xmlns:p14="http://schemas.microsoft.com/office/powerpoint/2010/main" val="97584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0A8A97-CE05-412A-9505-8C3030DBB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93" y="2115183"/>
            <a:ext cx="7791593" cy="3953108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nb-NO" sz="2000" dirty="0"/>
              <a:t>Friluftslivets posisjon skal ivaretas og videreutvikles gjennom ivaretakelse av allemannsretten, bevaring og tilrettelegging av viktige friluftslivsområder, og stimulering til økt friluftslivsaktivitet for alle. 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nb-NO" sz="2000" dirty="0"/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nb-NO" sz="2000" dirty="0"/>
              <a:t>Naturen skal i større grad brukes som læringsarena og aktivitetsområde for </a:t>
            </a:r>
            <a:r>
              <a:rPr lang="nb-NO" sz="2000" b="1" dirty="0"/>
              <a:t>barn og unge</a:t>
            </a:r>
            <a:r>
              <a:rPr lang="nb-NO" sz="2000" dirty="0"/>
              <a:t>. 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000" dirty="0"/>
              <a:t>At naturområder ivaretas, både i </a:t>
            </a:r>
            <a:r>
              <a:rPr lang="nb-NO" sz="2000" b="1" dirty="0"/>
              <a:t>nærmiljøet</a:t>
            </a:r>
            <a:r>
              <a:rPr lang="nb-NO" sz="2000" dirty="0"/>
              <a:t> og ellers, er en forutsetning for at målet om å opprettholde og helst øke dagens høye deltakelse i friluftsliv skal nås.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30ED08-CCDF-40A7-AD90-A8172A90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Nasjonale mål for friluftslivet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22D5742-9C26-43B4-A61F-7DFD7AD6E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714" y="1739822"/>
            <a:ext cx="2694357" cy="380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28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23A01D-A0C0-4180-A4B7-07B064B2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Trøndelagsplanen gir retning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9D0E26-CDAB-4C65-88F0-B0297BC06B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094801"/>
            <a:ext cx="9294074" cy="3631085"/>
          </a:xfrm>
          <a:ln w="25400">
            <a:solidFill>
              <a:schemeClr val="tx2"/>
            </a:solidFill>
          </a:ln>
        </p:spPr>
        <p:txBody>
          <a:bodyPr lIns="108000" tIns="180000">
            <a:normAutofit/>
          </a:bodyPr>
          <a:lstStyle/>
          <a:p>
            <a:pPr>
              <a:spcBef>
                <a:spcPts val="1200"/>
              </a:spcBef>
            </a:pPr>
            <a:r>
              <a:rPr lang="nb-NO" sz="2000" dirty="0"/>
              <a:t>I 2030 er kunst og kultur en viktig drivkraft for samfunnsutvikling</a:t>
            </a:r>
          </a:p>
          <a:p>
            <a:pPr>
              <a:spcBef>
                <a:spcPts val="1200"/>
              </a:spcBef>
            </a:pPr>
            <a:r>
              <a:rPr lang="nb-NO" sz="2000" dirty="0"/>
              <a:t>I 2030 skal god livskvalitet og mangfold kjennetegne Trøndelag</a:t>
            </a:r>
          </a:p>
          <a:p>
            <a:pPr lvl="1"/>
            <a:r>
              <a:rPr lang="nb-NO" sz="1600" dirty="0"/>
              <a:t>Samfunnet legger til rette for god helse, sosial utjevning, trygge lokalsamfunn og oppvekstmiljø </a:t>
            </a:r>
          </a:p>
          <a:p>
            <a:pPr lvl="1"/>
            <a:r>
              <a:rPr lang="nb-NO" sz="1600" dirty="0"/>
              <a:t>Nærmiljøet og møteplasser er tilrettelagt for opplevelser og aktivitet </a:t>
            </a:r>
          </a:p>
          <a:p>
            <a:pPr lvl="1"/>
            <a:r>
              <a:rPr lang="nb-NO" sz="1600" dirty="0"/>
              <a:t>Frivillighetssektoren er aktiv og inkluderende </a:t>
            </a:r>
          </a:p>
          <a:p>
            <a:pPr>
              <a:spcBef>
                <a:spcPts val="1200"/>
              </a:spcBef>
            </a:pPr>
            <a:r>
              <a:rPr lang="nb-NO" sz="2000" dirty="0"/>
              <a:t>I 2030 er Trøndelag best i Norge på regional samhandling </a:t>
            </a:r>
          </a:p>
          <a:p>
            <a:pPr>
              <a:spcBef>
                <a:spcPts val="1200"/>
              </a:spcBef>
            </a:pPr>
            <a:r>
              <a:rPr lang="nb-NO" sz="2000" dirty="0"/>
              <a:t>I 2030 har Trøndelag et balansert utbyggings- og bosettingsmønster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94269DC-FEAF-416F-9AD9-7E088E8C5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0365">
            <a:off x="9832514" y="649912"/>
            <a:ext cx="2141051" cy="30272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4179FB0-C1C0-4E6A-B9D0-B02E20DF952A}"/>
              </a:ext>
            </a:extLst>
          </p:cNvPr>
          <p:cNvSpPr txBox="1"/>
          <p:nvPr/>
        </p:nvSpPr>
        <p:spPr>
          <a:xfrm rot="295197">
            <a:off x="10367416" y="3674954"/>
            <a:ext cx="1083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linkClick r:id="rId3"/>
              </a:rPr>
              <a:t>Lenke</a:t>
            </a:r>
            <a:endParaRPr lang="nb-NO" sz="16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AAB8F49-8325-472D-BE3C-6C918FEFE768}"/>
              </a:ext>
            </a:extLst>
          </p:cNvPr>
          <p:cNvSpPr txBox="1"/>
          <p:nvPr/>
        </p:nvSpPr>
        <p:spPr>
          <a:xfrm>
            <a:off x="6889943" y="6386562"/>
            <a:ext cx="52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/>
              <a:t>Utvalgte strategier som er relevant for FFÅ</a:t>
            </a:r>
          </a:p>
        </p:txBody>
      </p:sp>
    </p:spTree>
    <p:extLst>
      <p:ext uri="{BB962C8B-B14F-4D97-AF65-F5344CB8AC3E}">
        <p14:creationId xmlns:p14="http://schemas.microsoft.com/office/powerpoint/2010/main" val="341519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23A01D-A0C0-4180-A4B7-07B064B2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541294"/>
            <a:ext cx="9601200" cy="1107996"/>
          </a:xfrm>
        </p:spPr>
        <p:txBody>
          <a:bodyPr>
            <a:normAutofit/>
          </a:bodyPr>
          <a:lstStyle/>
          <a:p>
            <a:r>
              <a:rPr lang="nb-NO" sz="3200" dirty="0"/>
              <a:t>Kulturstrategien følger opp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59D0E26-CDAB-4C65-88F0-B0297BC06B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1860001"/>
            <a:ext cx="8496633" cy="432814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nb-NO" sz="1600" dirty="0"/>
              <a:t>Legge til rette for en aktiv hverdag for alle, gi folk mulighet og motivasjon til å ta «aktive valg» i hverdagen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nb-NO" sz="1600" dirty="0"/>
              <a:t>Inkludering, likestilling og mangfold skal vektlegges på alle områder i kulturlivet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nb-NO" sz="1600" dirty="0"/>
              <a:t>Påse at grønt- og friluftsområder, inklusive strandsonen, ivaretas i arealplanleggingen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nb-NO" sz="1600" dirty="0"/>
              <a:t>Styrke interkommunalt samarbeid, gjennom målrettede tilskuddsordninger og regional kulturpolitikk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nb-NO" sz="1600" dirty="0"/>
              <a:t>Etterstrebe lav økonomisk terskel for bruk av nye og eksisterende kultur- og idrettsarenaer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nb-NO" sz="16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F5005D1-BDD0-4317-9AD1-527943F98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22">
            <a:off x="9441521" y="1179622"/>
            <a:ext cx="2441830" cy="34651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83D83D4-0900-4091-909F-94711921A410}"/>
              </a:ext>
            </a:extLst>
          </p:cNvPr>
          <p:cNvSpPr txBox="1"/>
          <p:nvPr/>
        </p:nvSpPr>
        <p:spPr>
          <a:xfrm rot="207529">
            <a:off x="10216387" y="4661209"/>
            <a:ext cx="892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linkClick r:id="rId3"/>
              </a:rPr>
              <a:t>Lenke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152763666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FFDD00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K_PowerPoint_16-9.potx" id="{2E81D7A0-987D-4BB5-B232-1029830DD54C}" vid="{5050C116-B0B4-419A-8B40-A760C215E106}"/>
    </a:ext>
  </a:extLst>
</a:theme>
</file>

<file path=ppt/theme/theme2.xml><?xml version="1.0" encoding="utf-8"?>
<a:theme xmlns:a="http://schemas.openxmlformats.org/drawingml/2006/main" name="1_TRFK">
  <a:themeElements>
    <a:clrScheme name="TFK">
      <a:dk1>
        <a:sysClr val="windowText" lastClr="000000"/>
      </a:dk1>
      <a:lt1>
        <a:sysClr val="window" lastClr="FFFFFF"/>
      </a:lt1>
      <a:dk2>
        <a:srgbClr val="018A92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med norsk samisk logo.pptx" id="{52641888-C602-4942-90ED-E7FE534613C4}" vid="{0AADBF58-AA3B-4665-882D-209C09B050A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6C526E094E9640B3A7E6F7BDB79767" ma:contentTypeVersion="21" ma:contentTypeDescription="Opprett et nytt dokument." ma:contentTypeScope="" ma:versionID="a2e4af5934e2d73f8e4516831d80ccca">
  <xsd:schema xmlns:xsd="http://www.w3.org/2001/XMLSchema" xmlns:xs="http://www.w3.org/2001/XMLSchema" xmlns:p="http://schemas.microsoft.com/office/2006/metadata/properties" xmlns:ns1="http://schemas.microsoft.com/sharepoint/v3" xmlns:ns2="4c1e125b-b772-4d2d-8af8-eec310c9bc7c" xmlns:ns3="6523e425-3997-4398-916d-d9da0d00421c" xmlns:ns4="92c7fea1-df2c-4854-b45e-e97898bfa917" targetNamespace="http://schemas.microsoft.com/office/2006/metadata/properties" ma:root="true" ma:fieldsID="26817f24926c0b79183f6d9a47b3de78" ns1:_="" ns2:_="" ns3:_="" ns4:_="">
    <xsd:import namespace="http://schemas.microsoft.com/sharepoint/v3"/>
    <xsd:import namespace="4c1e125b-b772-4d2d-8af8-eec310c9bc7c"/>
    <xsd:import namespace="6523e425-3997-4398-916d-d9da0d00421c"/>
    <xsd:import namespace="92c7fea1-df2c-4854-b45e-e97898bfa91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h3ecda64fe994b47aa30e5432815760a" minOccurs="0"/>
                <xsd:element ref="ns2:TaxCatchAll" minOccurs="0"/>
                <xsd:element ref="ns2:df8ae297421a46099bed64514a3fb8ef" minOccurs="0"/>
                <xsd:element ref="ns2:kaa0af3728ae4e579c454f9bb4450f29" minOccurs="0"/>
                <xsd:element ref="ns3:MediaServiceMetadata" minOccurs="0"/>
                <xsd:element ref="ns3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h3ecda64fe994b47aa30e5432815760a" ma:index="10" nillable="true" ma:displayName="Dokumenttype_0" ma:hidden="true" ma:internalName="h3ecda64fe994b47aa30e5432815760a">
      <xsd:simpleType>
        <xsd:restriction base="dms:Note"/>
      </xsd:simpleType>
    </xsd:element>
    <xsd:element name="TaxCatchAll" ma:index="11" nillable="true" ma:displayName="Taxonomy Catch All Column" ma:hidden="true" ma:list="{1dee7633-acb1-4975-a1f8-f3efa5549a11}" ma:internalName="TaxCatchAll" ma:showField="CatchAllData" ma:web="0682523c-80e3-4b51-a272-b44031564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8ae297421a46099bed64514a3fb8ef" ma:index="12" nillable="true" ma:displayName="Avdelinger_0" ma:hidden="true" ma:internalName="df8ae297421a46099bed64514a3fb8ef">
      <xsd:simpleType>
        <xsd:restriction base="dms:Note"/>
      </xsd:simpleType>
    </xsd:element>
    <xsd:element name="kaa0af3728ae4e579c454f9bb4450f29" ma:index="13" nillable="true" ma:displayName="Klassifisering_0" ma:hidden="true" ma:internalName="kaa0af3728ae4e579c454f9bb4450f29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3e425-3997-4398-916d-d9da0d0042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fals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7fea1-df2c-4854-b45e-e97898bfa917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Metadata xmlns="6523e425-3997-4398-916d-d9da0d00421c" xsi:nil="true"/>
    <MediaServiceFastMetadata xmlns="6523e425-3997-4398-916d-d9da0d00421c" xsi:nil="true"/>
    <TaxCatchAll xmlns="4c1e125b-b772-4d2d-8af8-eec310c9bc7c"/>
    <df8ae297421a46099bed64514a3fb8ef xmlns="4c1e125b-b772-4d2d-8af8-eec310c9bc7c" xsi:nil="true"/>
    <PublishingExpirationDate xmlns="http://schemas.microsoft.com/sharepoint/v3" xsi:nil="true"/>
    <PublishingStartDate xmlns="http://schemas.microsoft.com/sharepoint/v3" xsi:nil="true"/>
    <kaa0af3728ae4e579c454f9bb4450f29 xmlns="4c1e125b-b772-4d2d-8af8-eec310c9bc7c" xsi:nil="true"/>
    <h3ecda64fe994b47aa30e5432815760a xmlns="4c1e125b-b772-4d2d-8af8-eec310c9bc7c" xsi:nil="true"/>
  </documentManagement>
</p:properties>
</file>

<file path=customXml/itemProps1.xml><?xml version="1.0" encoding="utf-8"?>
<ds:datastoreItem xmlns:ds="http://schemas.openxmlformats.org/officeDocument/2006/customXml" ds:itemID="{3AD4176C-A637-4238-B043-61F47029D2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c1e125b-b772-4d2d-8af8-eec310c9bc7c"/>
    <ds:schemaRef ds:uri="6523e425-3997-4398-916d-d9da0d00421c"/>
    <ds:schemaRef ds:uri="92c7fea1-df2c-4854-b45e-e97898bfa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F2C2E2-B1BC-49BE-AD95-3CE69C4CD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1EA18-46F3-4428-9C54-A1093459F6C3}">
  <ds:schemaRefs>
    <ds:schemaRef ds:uri="http://purl.org/dc/terms/"/>
    <ds:schemaRef ds:uri="http://schemas.microsoft.com/office/2006/documentManagement/types"/>
    <ds:schemaRef ds:uri="92c7fea1-df2c-4854-b45e-e97898bfa917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523e425-3997-4398-916d-d9da0d00421c"/>
    <ds:schemaRef ds:uri="4c1e125b-b772-4d2d-8af8-eec310c9bc7c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TRFK_PowerPoint</Template>
  <TotalTime>3019</TotalTime>
  <Words>807</Words>
  <Application>Microsoft Office PowerPoint</Application>
  <PresentationFormat>Widescreen</PresentationFormat>
  <Paragraphs>134</Paragraphs>
  <Slides>15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TRFK</vt:lpstr>
      <vt:lpstr>1_TRFK</vt:lpstr>
      <vt:lpstr>Plan for friluftslivets ferdselsårer</vt:lpstr>
      <vt:lpstr>Agenda i dag</vt:lpstr>
      <vt:lpstr>Deltakere</vt:lpstr>
      <vt:lpstr>Spørring til kommunene</vt:lpstr>
      <vt:lpstr>Økonomi</vt:lpstr>
      <vt:lpstr>Tilskudd til arbeidet</vt:lpstr>
      <vt:lpstr>Nasjonale mål for friluftslivet</vt:lpstr>
      <vt:lpstr>Trøndelagsplanen gir retning</vt:lpstr>
      <vt:lpstr>Kulturstrategien følger opp</vt:lpstr>
      <vt:lpstr>Kunnskapsgrunnlaget må på plass</vt:lpstr>
      <vt:lpstr>Ta i bruk kartlegging og verdsetting</vt:lpstr>
      <vt:lpstr>Friluftslivets ferdselsårer i Trøndelag</vt:lpstr>
      <vt:lpstr>Hva trenger dere hjelp til</vt:lpstr>
      <vt:lpstr>Nyttige lenker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 tilskuddsordninger:  Tilskudd til friluftsliv</dc:title>
  <dc:creator>Thor Brandt</dc:creator>
  <cp:lastModifiedBy>Tove Helland Pedersen</cp:lastModifiedBy>
  <cp:revision>94</cp:revision>
  <cp:lastPrinted>2020-05-05T07:08:42Z</cp:lastPrinted>
  <dcterms:created xsi:type="dcterms:W3CDTF">2018-09-20T06:52:15Z</dcterms:created>
  <dcterms:modified xsi:type="dcterms:W3CDTF">2020-05-13T14:51:52Z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0x010100BB6C526E094E9640B3A7E6F7BDB79767</vt:lpwstr>
  </property>
  <property fmtid="{D5CDD505-2E9C-101B-9397-08002B2CF9AE}" pid="3" name="Dokumenttype">
    <vt:lpwstr/>
  </property>
  <property fmtid="{D5CDD505-2E9C-101B-9397-08002B2CF9AE}" pid="4" name="Klassifisering">
    <vt:lpwstr/>
  </property>
  <property fmtid="{D5CDD505-2E9C-101B-9397-08002B2CF9AE}" pid="5" name="Avdelinger">
    <vt:lpwstr/>
  </property>
</Properties>
</file>